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59" r:id="rId4"/>
    <p:sldId id="260" r:id="rId5"/>
    <p:sldId id="266" r:id="rId6"/>
    <p:sldId id="313" r:id="rId7"/>
    <p:sldId id="267" r:id="rId8"/>
    <p:sldId id="268" r:id="rId9"/>
    <p:sldId id="282" r:id="rId10"/>
    <p:sldId id="269" r:id="rId11"/>
    <p:sldId id="270" r:id="rId12"/>
    <p:sldId id="27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74" r:id="rId21"/>
    <p:sldId id="295" r:id="rId22"/>
    <p:sldId id="296" r:id="rId23"/>
    <p:sldId id="297" r:id="rId24"/>
    <p:sldId id="298" r:id="rId25"/>
    <p:sldId id="299" r:id="rId26"/>
    <p:sldId id="312" r:id="rId27"/>
    <p:sldId id="300" r:id="rId28"/>
    <p:sldId id="301" r:id="rId29"/>
    <p:sldId id="302" r:id="rId30"/>
    <p:sldId id="303" r:id="rId31"/>
    <p:sldId id="275" r:id="rId32"/>
    <p:sldId id="284" r:id="rId33"/>
    <p:sldId id="276" r:id="rId34"/>
    <p:sldId id="304" r:id="rId35"/>
    <p:sldId id="305" r:id="rId36"/>
    <p:sldId id="306" r:id="rId37"/>
    <p:sldId id="307" r:id="rId38"/>
    <p:sldId id="308" r:id="rId39"/>
    <p:sldId id="310" r:id="rId40"/>
    <p:sldId id="311" r:id="rId41"/>
    <p:sldId id="314" r:id="rId42"/>
    <p:sldId id="264" r:id="rId43"/>
    <p:sldId id="26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83A"/>
    <a:srgbClr val="607351"/>
    <a:srgbClr val="566050"/>
    <a:srgbClr val="3C4832"/>
    <a:srgbClr val="E6D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5" autoAdjust="0"/>
    <p:restoredTop sz="94660"/>
  </p:normalViewPr>
  <p:slideViewPr>
    <p:cSldViewPr snapToGrid="0">
      <p:cViewPr>
        <p:scale>
          <a:sx n="100" d="100"/>
          <a:sy n="100" d="100"/>
        </p:scale>
        <p:origin x="1352" y="6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8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6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8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9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8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47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6" y="-1"/>
            <a:ext cx="9700568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0284" y="-1"/>
            <a:ext cx="9700568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0"/>
            <a:ext cx="9700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566E3-6024-4864-BEC4-97B4038C0AD4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76262-54B3-4E5B-B2F6-51EFCC41F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9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kostat.go.kr/wnsearch/search.jsp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9" t="17550" r="2049" b="25929"/>
          <a:stretch/>
        </p:blipFill>
        <p:spPr>
          <a:xfrm>
            <a:off x="2574235" y="1222513"/>
            <a:ext cx="7245626" cy="38762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9620" y="2367171"/>
            <a:ext cx="15509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1726111 </a:t>
            </a:r>
            <a:r>
              <a:rPr lang="ko-KR" altLang="en-US" sz="1200" dirty="0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한상현</a:t>
            </a:r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1726092 </a:t>
            </a:r>
            <a:r>
              <a:rPr lang="ko-KR" altLang="en-US" sz="1200" dirty="0" err="1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김규영</a:t>
            </a:r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1726096 </a:t>
            </a:r>
            <a:r>
              <a:rPr lang="ko-KR" altLang="en-US" sz="1200" dirty="0" err="1">
                <a:solidFill>
                  <a:schemeClr val="bg1"/>
                </a:solidFill>
                <a:latin typeface="윤고딕320"/>
                <a:ea typeface="-윤고딕320" panose="02030504000101010101" pitchFamily="18" charset="-127"/>
              </a:rPr>
              <a:t>김승한</a:t>
            </a:r>
            <a:endParaRPr lang="en-US" altLang="ko-KR" sz="1200" dirty="0">
              <a:solidFill>
                <a:schemeClr val="bg1"/>
              </a:solidFill>
              <a:latin typeface="윤고딕320"/>
              <a:ea typeface="-윤고딕320" panose="02030504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84174" y="1232452"/>
            <a:ext cx="7225748" cy="3866322"/>
          </a:xfrm>
          <a:prstGeom prst="roundRect">
            <a:avLst/>
          </a:prstGeom>
          <a:solidFill>
            <a:schemeClr val="bg2">
              <a:alpha val="12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14724" y="2468857"/>
            <a:ext cx="3826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고령화 시대의 진입 원인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4724" y="2109246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고급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Python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프로그래밍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4724" y="3389996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고령화의 원인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 대한 데이터분석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19" y="1486763"/>
            <a:ext cx="4258500" cy="30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3163" y="1255912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1824" y="1656022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기본 데이터와 원인 데이터 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98143" y="1079157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3" y="3130084"/>
            <a:ext cx="2633870" cy="3134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52" y="3130084"/>
            <a:ext cx="2429617" cy="31347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70" y="3130084"/>
            <a:ext cx="2390859" cy="31347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30" y="3130084"/>
            <a:ext cx="2514600" cy="31347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03843" y="1079157"/>
            <a:ext cx="4462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고령인구 증가비율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 의료수준의 발전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 출산율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10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고령인구의 변화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4DEC0-B64D-4066-A0E7-A04437BDD8BE}"/>
              </a:ext>
            </a:extLst>
          </p:cNvPr>
          <p:cNvSpPr txBox="1"/>
          <p:nvPr/>
        </p:nvSpPr>
        <p:spPr>
          <a:xfrm>
            <a:off x="1650083" y="1463496"/>
            <a:ext cx="839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2000</a:t>
            </a:r>
            <a:r>
              <a:rPr lang="ko-KR" altLang="en-US" sz="1600" dirty="0"/>
              <a:t>년도부터 </a:t>
            </a:r>
            <a:r>
              <a:rPr lang="en-US" altLang="ko-KR" sz="1600" dirty="0"/>
              <a:t>7</a:t>
            </a:r>
            <a:r>
              <a:rPr lang="ko-KR" altLang="en-US" sz="1600" dirty="0"/>
              <a:t>퍼센트이상으로 우리나라는 고령화사회에 진입 </a:t>
            </a:r>
            <a:r>
              <a:rPr lang="en-US" altLang="ko-KR" sz="1600" dirty="0"/>
              <a:t>2020</a:t>
            </a:r>
            <a:r>
              <a:rPr lang="ko-KR" altLang="en-US" sz="1600" dirty="0"/>
              <a:t>년인 지금은 고령사회인 상태이다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F398DB-903E-43E3-9B0A-AB2D7C5C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447099"/>
            <a:ext cx="2599720" cy="1629675"/>
          </a:xfrm>
          <a:prstGeom prst="rect">
            <a:avLst/>
          </a:prstGeom>
        </p:spPr>
      </p:pic>
      <p:cxnSp>
        <p:nvCxnSpPr>
          <p:cNvPr id="19" name="구부러진 연결선 98">
            <a:extLst>
              <a:ext uri="{FF2B5EF4-FFF2-40B4-BE49-F238E27FC236}">
                <a16:creationId xmlns:a16="http://schemas.microsoft.com/office/drawing/2014/main" id="{34516A00-7DB9-4D54-95EE-B8916017F970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3976083" y="3261937"/>
            <a:ext cx="2033214" cy="1696423"/>
          </a:xfrm>
          <a:prstGeom prst="curvedConnector2">
            <a:avLst/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3DE539F-E8EF-4458-8962-61991CB0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4958360"/>
            <a:ext cx="9265869" cy="10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고령인구의 변화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1F8781-1D1E-4C66-B618-C6C40368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02" y="2262822"/>
            <a:ext cx="9636288" cy="14346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81C006-6250-48DB-8063-EAEECD9D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84" y="4314805"/>
            <a:ext cx="9572524" cy="12752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0E096A-6525-4020-9C27-2483E9E55C0D}"/>
              </a:ext>
            </a:extLst>
          </p:cNvPr>
          <p:cNvSpPr/>
          <p:nvPr/>
        </p:nvSpPr>
        <p:spPr>
          <a:xfrm>
            <a:off x="2456625" y="1501812"/>
            <a:ext cx="532824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해당 열들의 이름을 바꾸어 주고 필요 없는 행을 제거해줍니다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61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고령인구의 변화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AC7653-75C5-4C32-A23E-EE789D5DC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27"/>
          <a:stretch/>
        </p:blipFill>
        <p:spPr>
          <a:xfrm>
            <a:off x="1199892" y="1681503"/>
            <a:ext cx="4654133" cy="32940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3BE40F-7859-4A88-950E-71CB9AA6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62" r="14873" b="-1"/>
          <a:stretch/>
        </p:blipFill>
        <p:spPr>
          <a:xfrm>
            <a:off x="4310428" y="2319923"/>
            <a:ext cx="6162806" cy="33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0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D105BB-B838-4A17-96C9-4D2BF769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09" y="1566107"/>
            <a:ext cx="8839391" cy="5437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E3D310-7F12-4C4D-B79F-85344CAC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1" y="4993444"/>
            <a:ext cx="8832043" cy="1484254"/>
          </a:xfrm>
          <a:prstGeom prst="rect">
            <a:avLst/>
          </a:prstGeom>
        </p:spPr>
      </p:pic>
      <p:cxnSp>
        <p:nvCxnSpPr>
          <p:cNvPr id="16" name="구부러진 연결선 98">
            <a:extLst>
              <a:ext uri="{FF2B5EF4-FFF2-40B4-BE49-F238E27FC236}">
                <a16:creationId xmlns:a16="http://schemas.microsoft.com/office/drawing/2014/main" id="{8845921E-294D-4CB9-A72F-078B7DBBA130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rot="5400000">
            <a:off x="5251259" y="4555699"/>
            <a:ext cx="875490" cy="1"/>
          </a:xfrm>
          <a:prstGeom prst="curvedConnector3">
            <a:avLst>
              <a:gd name="adj1" fmla="val 50000"/>
            </a:avLst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92DDFD2-6A3B-4E61-9C26-781E1A1F6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71" y="2501440"/>
            <a:ext cx="6098665" cy="16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64704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81C5A9-C12D-49BC-AB5E-F95E3F9E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42" y="2199169"/>
            <a:ext cx="8723414" cy="14588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A1DB41-DB62-4CFF-95B8-24CC709C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70" y="3849817"/>
            <a:ext cx="6679558" cy="4221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09A5D-FD0A-4857-BF3A-B541D381EC72}"/>
              </a:ext>
            </a:extLst>
          </p:cNvPr>
          <p:cNvSpPr/>
          <p:nvPr/>
        </p:nvSpPr>
        <p:spPr>
          <a:xfrm>
            <a:off x="2741844" y="1372577"/>
            <a:ext cx="6367454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Drop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메서드로 필요 없는 열과 행들을 날리고 쉼표와 숫자가 섞인 데이터들은 형을 변환해 줌으로서 데이터를 다듬었습니다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92E268D-09C4-40D8-94E2-FCBA31381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823" y="4516318"/>
            <a:ext cx="2880652" cy="1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EDE7BC-1177-48FF-A57E-3CBAE8CF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15" y="1760863"/>
            <a:ext cx="8722262" cy="3782540"/>
          </a:xfrm>
          <a:prstGeom prst="rect">
            <a:avLst/>
          </a:prstGeom>
        </p:spPr>
      </p:pic>
      <p:cxnSp>
        <p:nvCxnSpPr>
          <p:cNvPr id="15" name="구부러진 연결선 98">
            <a:extLst>
              <a:ext uri="{FF2B5EF4-FFF2-40B4-BE49-F238E27FC236}">
                <a16:creationId xmlns:a16="http://schemas.microsoft.com/office/drawing/2014/main" id="{55008924-0E3C-4A8E-8974-7AB6D85FC1A2}"/>
              </a:ext>
            </a:extLst>
          </p:cNvPr>
          <p:cNvCxnSpPr>
            <a:cxnSpLocks/>
          </p:cNvCxnSpPr>
          <p:nvPr/>
        </p:nvCxnSpPr>
        <p:spPr>
          <a:xfrm flipV="1">
            <a:off x="3369733" y="4232666"/>
            <a:ext cx="719229" cy="6644"/>
          </a:xfrm>
          <a:prstGeom prst="curvedConnector3">
            <a:avLst>
              <a:gd name="adj1" fmla="val 50000"/>
            </a:avLst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25DD22-C5AF-48F9-92F7-F4730DC75204}"/>
              </a:ext>
            </a:extLst>
          </p:cNvPr>
          <p:cNvSpPr/>
          <p:nvPr/>
        </p:nvSpPr>
        <p:spPr>
          <a:xfrm>
            <a:off x="2466622" y="4014485"/>
            <a:ext cx="7498726" cy="103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기존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65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세이상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인구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문자열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을 날리고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groupby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메서드로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해마다 각 구의 평균을 내서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4000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줄 가량의 행을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250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줄로 줄였습니다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490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B0D48B-2D32-43E4-8E26-C964513F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78" y="1963100"/>
            <a:ext cx="4537714" cy="30442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5A19A-308E-4C6E-B9FC-AD83A496803C}"/>
              </a:ext>
            </a:extLst>
          </p:cNvPr>
          <p:cNvSpPr/>
          <p:nvPr/>
        </p:nvSpPr>
        <p:spPr>
          <a:xfrm>
            <a:off x="333791" y="5101556"/>
            <a:ext cx="6367454" cy="345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마지막으로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reset index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해서 깔끔한 데이터 만들기가 끝났습니다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AB6162-90AD-4BD7-84C4-5E00EDB8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92" y="1029038"/>
            <a:ext cx="3920453" cy="39615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B5B1D-B429-4540-AAC6-2B894D86B78D}"/>
              </a:ext>
            </a:extLst>
          </p:cNvPr>
          <p:cNvSpPr/>
          <p:nvPr/>
        </p:nvSpPr>
        <p:spPr>
          <a:xfrm>
            <a:off x="5764267" y="5133464"/>
            <a:ext cx="4513236" cy="89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인덱스를 추출해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열을하나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더 만들어주고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값은 인덱스로 하며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y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는 인구수인 값들을 적용했습니다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Hue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는 자치구 별로 색상을 지정해 그래프를 완성했습니다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572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CC30DC-FDB5-46DD-84F0-786234E9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75" y="1474719"/>
            <a:ext cx="9481899" cy="18638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09A90B-2E23-426E-94A2-954951F47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58" b="25522"/>
          <a:stretch/>
        </p:blipFill>
        <p:spPr>
          <a:xfrm>
            <a:off x="1824210" y="3335643"/>
            <a:ext cx="8008498" cy="160480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5B7F44-765D-45FD-ADA7-4BD5D13D9154}"/>
              </a:ext>
            </a:extLst>
          </p:cNvPr>
          <p:cNvSpPr/>
          <p:nvPr/>
        </p:nvSpPr>
        <p:spPr>
          <a:xfrm>
            <a:off x="2515628" y="4940447"/>
            <a:ext cx="6625661" cy="103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겹치는 것이 시각화가 불편해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facetgrid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 각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하나씩의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scatter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증가 그래프를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나타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기존에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값 설정은 같지만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값을 기간으로 하여 시각화 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마지막으로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sum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으로 합친 서울시의 고령화 인구를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140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만이라고 추산했습니다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B4862E5-D488-4558-96BD-E7889BC4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409" y="2155972"/>
            <a:ext cx="1641591" cy="2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4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서울시 고령인구의 추이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9A025F-74FB-495E-A234-A65181B9166C}"/>
              </a:ext>
            </a:extLst>
          </p:cNvPr>
          <p:cNvSpPr/>
          <p:nvPr/>
        </p:nvSpPr>
        <p:spPr>
          <a:xfrm>
            <a:off x="3249723" y="5049202"/>
            <a:ext cx="5785317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서울시 자치구 별이 아닌 전체의 인구를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gropby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 기간으로만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그룹핑하여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증가 추이를 그렸습니다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F74AD1-A059-4141-8648-DF172119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50" y="1590401"/>
            <a:ext cx="8872700" cy="32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6" y="-1"/>
            <a:ext cx="9700568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0284" y="-1"/>
            <a:ext cx="9700568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0"/>
            <a:ext cx="9700568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66366" y="1225454"/>
            <a:ext cx="7233208" cy="3866321"/>
          </a:xfrm>
          <a:prstGeom prst="round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4" t="17550" r="48155" b="25929"/>
          <a:stretch/>
        </p:blipFill>
        <p:spPr>
          <a:xfrm>
            <a:off x="815009" y="1222513"/>
            <a:ext cx="4532243" cy="3876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7159" y="2608897"/>
            <a:ext cx="387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고령화 시대의 진입 이유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17159" y="2251068"/>
            <a:ext cx="3870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고급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Python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프로그래밍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7158" y="3438391"/>
            <a:ext cx="27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고령화의 원인과 데이터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같이 뭘 쫌 달아야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이뻐보인다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상현아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" y="1980829"/>
            <a:ext cx="3323606" cy="234968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05070" y="1222512"/>
            <a:ext cx="10694504" cy="3866322"/>
          </a:xfrm>
          <a:prstGeom prst="roundRect">
            <a:avLst/>
          </a:prstGeom>
          <a:solidFill>
            <a:schemeClr val="bg2">
              <a:alpha val="12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05164" y="647538"/>
            <a:ext cx="382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INDEX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454" y="1349349"/>
            <a:ext cx="3826565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01.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주제선정 이유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주제소개 및 적합성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04.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주요원인 도출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05.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출처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186310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왜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고령화 사회에 진입하게 되었는가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F0F69-3D01-4F0C-94D2-DA720DC35C59}"/>
              </a:ext>
            </a:extLst>
          </p:cNvPr>
          <p:cNvSpPr txBox="1"/>
          <p:nvPr/>
        </p:nvSpPr>
        <p:spPr>
          <a:xfrm>
            <a:off x="1203031" y="4373216"/>
            <a:ext cx="31165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 저출산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 양육비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 의료수준발전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④ 기대수명증가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104446-ABEC-4508-B6AB-1837BC58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19" y="1448714"/>
            <a:ext cx="7300075" cy="43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통계율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A2A224-D0F6-48C5-9E5E-20D2994FFD81}"/>
              </a:ext>
            </a:extLst>
          </p:cNvPr>
          <p:cNvSpPr/>
          <p:nvPr/>
        </p:nvSpPr>
        <p:spPr>
          <a:xfrm>
            <a:off x="3295449" y="5435510"/>
            <a:ext cx="451323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데이터프레임을 불러옵니다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95B117-3338-4B4A-98B3-7A19AE5E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30" y="1505764"/>
            <a:ext cx="7839275" cy="38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79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통계율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C4BAB-F31C-41E2-800F-8D37EFAC2F40}"/>
              </a:ext>
            </a:extLst>
          </p:cNvPr>
          <p:cNvSpPr/>
          <p:nvPr/>
        </p:nvSpPr>
        <p:spPr>
          <a:xfrm>
            <a:off x="4188779" y="5181905"/>
            <a:ext cx="3491738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필요없는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열들을 버립니다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C2C517-1B56-4F2A-A483-55CDEF0A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3" y="1387158"/>
            <a:ext cx="9280930" cy="36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통계율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794E8B-4A73-4EFF-AB71-0752CC69E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32" b="27016"/>
          <a:stretch/>
        </p:blipFill>
        <p:spPr>
          <a:xfrm>
            <a:off x="1524527" y="1406556"/>
            <a:ext cx="9235709" cy="32244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3037B3-A943-4CDB-AD83-3313B3CC6A61}"/>
              </a:ext>
            </a:extLst>
          </p:cNvPr>
          <p:cNvSpPr/>
          <p:nvPr/>
        </p:nvSpPr>
        <p:spPr>
          <a:xfrm>
            <a:off x="3473903" y="4650388"/>
            <a:ext cx="4513236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불린 추출을 이용해 연령열이 계인 열들에 대해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reset index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해주었습니다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18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통계율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C4FD07-77F1-4F02-89C7-287F6E9068D1}"/>
              </a:ext>
            </a:extLst>
          </p:cNvPr>
          <p:cNvSpPr/>
          <p:nvPr/>
        </p:nvSpPr>
        <p:spPr>
          <a:xfrm>
            <a:off x="1341162" y="5558747"/>
            <a:ext cx="4513236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각각 열들의 문자열 타입을 변환하여 숫자로 바꿔 새로운 열을 추가해줬습니다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F95EAB-4086-4C74-BAE3-FC13DDE5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62" y="1431695"/>
            <a:ext cx="5435189" cy="4034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3321A8-D15E-4EF9-A38E-9EB968E6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40" y="2818520"/>
            <a:ext cx="4556399" cy="26920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088C28-1A70-4620-BB8C-E5CE35C26A78}"/>
              </a:ext>
            </a:extLst>
          </p:cNvPr>
          <p:cNvSpPr/>
          <p:nvPr/>
        </p:nvSpPr>
        <p:spPr>
          <a:xfrm>
            <a:off x="6096000" y="5617079"/>
            <a:ext cx="451323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기존에 문자열 타입을 가진 열들을 제거해줍니다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55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통계율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0AD82-10DC-4146-B28C-98D6DF847989}"/>
              </a:ext>
            </a:extLst>
          </p:cNvPr>
          <p:cNvSpPr/>
          <p:nvPr/>
        </p:nvSpPr>
        <p:spPr>
          <a:xfrm>
            <a:off x="1278834" y="4864878"/>
            <a:ext cx="4513236" cy="103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기간열에 대해서도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열에 추가하기 위해 타입을 바꿔주고 새로운 열을 추가해 기존에 있던 문자열을 가진 열을 없앴습니다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0DD273-CE19-42ED-9F3A-72685D1C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81"/>
          <a:stretch/>
        </p:blipFill>
        <p:spPr>
          <a:xfrm>
            <a:off x="1278834" y="1406600"/>
            <a:ext cx="4793059" cy="29200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81995A-8DCB-4DC3-A0A5-F1CE137E6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77" t="1" r="40253" b="662"/>
          <a:stretch/>
        </p:blipFill>
        <p:spPr>
          <a:xfrm>
            <a:off x="5546206" y="1387158"/>
            <a:ext cx="5061736" cy="32790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B05676-8415-4D77-9D3C-8D742122B31C}"/>
              </a:ext>
            </a:extLst>
          </p:cNvPr>
          <p:cNvSpPr/>
          <p:nvPr/>
        </p:nvSpPr>
        <p:spPr>
          <a:xfrm>
            <a:off x="5792070" y="4938861"/>
            <a:ext cx="4513236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그리고 회귀선으로 하향선을 나타내기 위해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lmplot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그래프 종류를 사용했습니다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91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원인 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06BF6-6C36-4097-A2EF-DF7B5E07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59" y="1535399"/>
            <a:ext cx="7728347" cy="666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6D8BD-650D-4488-9295-EC1602923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83" y="2541923"/>
            <a:ext cx="3166884" cy="2780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AAA783-B2E2-4BB8-8814-7418A7CCF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11" y="2693723"/>
            <a:ext cx="3657788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1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원인 중 사교육비 증가 그래프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B5A755-2EF7-406E-B828-9DC69521EEF2}"/>
              </a:ext>
            </a:extLst>
          </p:cNvPr>
          <p:cNvSpPr/>
          <p:nvPr/>
        </p:nvSpPr>
        <p:spPr>
          <a:xfrm>
            <a:off x="3553182" y="5657348"/>
            <a:ext cx="451323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데이터를 불러옵니다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F5299F-6FC3-4F2C-891A-ED972E72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22" y="1426753"/>
            <a:ext cx="9525000" cy="4191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91EEE2-89A3-4116-97C1-55823A291911}"/>
              </a:ext>
            </a:extLst>
          </p:cNvPr>
          <p:cNvSpPr/>
          <p:nvPr/>
        </p:nvSpPr>
        <p:spPr>
          <a:xfrm>
            <a:off x="2906890" y="2765777"/>
            <a:ext cx="270932" cy="174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원인 중 사교육비 증가 그래프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9A63B-D99C-41F6-9D37-19FE7CAA5F85}"/>
              </a:ext>
            </a:extLst>
          </p:cNvPr>
          <p:cNvSpPr/>
          <p:nvPr/>
        </p:nvSpPr>
        <p:spPr>
          <a:xfrm>
            <a:off x="3525666" y="5433850"/>
            <a:ext cx="4513236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필요없는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열과 행을 삭제해주고 각 열들의 이름을 재설정 해주었습니다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4A28D6-862A-4A6F-B079-680F58A4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94" y="1431722"/>
            <a:ext cx="7856714" cy="5106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CD02EF-C760-42AE-9F2F-9E81E24C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394" y="1986890"/>
            <a:ext cx="5707986" cy="34124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81E505-FD54-4C8B-8AE0-0377A8042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84" y="2396240"/>
            <a:ext cx="3787988" cy="31127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6A4AE1-0027-4AF5-BAA8-3C97E4B54CAD}"/>
              </a:ext>
            </a:extLst>
          </p:cNvPr>
          <p:cNvSpPr/>
          <p:nvPr/>
        </p:nvSpPr>
        <p:spPr>
          <a:xfrm>
            <a:off x="6886947" y="2396240"/>
            <a:ext cx="4513236" cy="32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첫번째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필요없는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행도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없애주었습니다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0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원인 중 사교육비 증가 그래프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528969-5F5B-468C-A30A-4751A414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76" y="1497162"/>
            <a:ext cx="6152097" cy="257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D66EF5-A48A-461D-8B7A-12B3F695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32" y="1813537"/>
            <a:ext cx="2960872" cy="34063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F1352-D057-43DD-990F-3519A532B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85" b="35992"/>
          <a:stretch/>
        </p:blipFill>
        <p:spPr>
          <a:xfrm>
            <a:off x="5515898" y="1813537"/>
            <a:ext cx="5008848" cy="33351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F8D482-D055-4FAE-B435-279A721200D8}"/>
              </a:ext>
            </a:extLst>
          </p:cNvPr>
          <p:cNvSpPr/>
          <p:nvPr/>
        </p:nvSpPr>
        <p:spPr>
          <a:xfrm>
            <a:off x="1559467" y="5326972"/>
            <a:ext cx="3535085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기간과 교육비종류를 그룹화해서 평균을 내고 타입변환을 해서 인덱스를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reset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0347B-1945-4641-84E0-AF00C8C1A4C9}"/>
              </a:ext>
            </a:extLst>
          </p:cNvPr>
          <p:cNvSpPr/>
          <p:nvPr/>
        </p:nvSpPr>
        <p:spPr>
          <a:xfrm>
            <a:off x="5574604" y="5360838"/>
            <a:ext cx="451323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색상을 나타내기 위한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color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열도 삽입합니다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49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278296"/>
            <a:ext cx="10515601" cy="7901607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6894" y="3413072"/>
            <a:ext cx="614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 선정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87072" y="3887015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선진국과 고령화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28" y="2314436"/>
            <a:ext cx="1593107" cy="11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6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원인 중 사교육비 증가 그래프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7BC52-3309-47EC-AFF8-7CA1520EA367}"/>
              </a:ext>
            </a:extLst>
          </p:cNvPr>
          <p:cNvSpPr/>
          <p:nvPr/>
        </p:nvSpPr>
        <p:spPr>
          <a:xfrm>
            <a:off x="3207465" y="5230063"/>
            <a:ext cx="4513236" cy="38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시각화합니다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4DBB25-E703-4105-A191-E83230B6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84" y="1360241"/>
            <a:ext cx="9458325" cy="609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DFE224-FF03-4C0A-B3C6-A7268942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84" y="2017390"/>
            <a:ext cx="4518460" cy="1834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E9FA96-766C-4AFF-9558-76A9D59D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18" y="2017390"/>
            <a:ext cx="4738228" cy="29535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33A39B-DEBD-4054-B4C3-A95DC8C27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96" y="1448714"/>
            <a:ext cx="9486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의료수준의 발전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5BCF55-E512-4BAA-9C16-280D2055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34" y="1485106"/>
            <a:ext cx="7048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20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의료수준의 발전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26F905-C3FD-4959-B9E2-F985FC64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31" y="1532680"/>
            <a:ext cx="5816146" cy="438006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78D91F-61FB-441F-A15E-6A56A2F217F0}"/>
              </a:ext>
            </a:extLst>
          </p:cNvPr>
          <p:cNvSpPr/>
          <p:nvPr/>
        </p:nvSpPr>
        <p:spPr>
          <a:xfrm>
            <a:off x="6269102" y="3562320"/>
            <a:ext cx="3258382" cy="135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고령화 인구 데이터와 의료 종사자데이터를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groupby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([‘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’,’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자치구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‘])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통일하여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concat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으로 연결하고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axis=1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 설정하여 열방향으로 합칠 수 있었습니다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9457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의료수준의 발전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F39024-D332-4FC1-8B71-A1C5D12C9155}"/>
              </a:ext>
            </a:extLst>
          </p:cNvPr>
          <p:cNvSpPr/>
          <p:nvPr/>
        </p:nvSpPr>
        <p:spPr>
          <a:xfrm>
            <a:off x="2771323" y="4246801"/>
            <a:ext cx="5094515" cy="71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Groupby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 나누었던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’,’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자치구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reset_index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의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inplace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=True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 주어 다시 열로 복귀시킨다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48A8DEB-B06C-455C-9335-E7B6DA64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38" y="1491312"/>
            <a:ext cx="3830410" cy="25109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5BEC82-E229-486A-9EF2-0C6ECA3F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04" y="1570555"/>
            <a:ext cx="4446157" cy="23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09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의료수준의 발전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9AA8FE-6798-4D31-927F-B0C092CE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3" y="1687024"/>
            <a:ext cx="5856365" cy="30592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24FF8C-5F2A-4BAC-914F-76E3DF0D4841}"/>
              </a:ext>
            </a:extLst>
          </p:cNvPr>
          <p:cNvSpPr txBox="1"/>
          <p:nvPr/>
        </p:nvSpPr>
        <p:spPr>
          <a:xfrm>
            <a:off x="7305041" y="2046329"/>
            <a:ext cx="3061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FacetGrid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클래스로 그룹별로 그래프를 그렸습니다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데이터를 읽어와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열을 기준으로 그래프를 나누고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hue=＇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자치구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하여 자치구별로 색을 지정하여 시각적으로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구분화하였습니다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Facet.map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()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통해 그래프를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scatter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산점도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그래프로 나타내고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축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,y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축을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의료합계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독거노인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지정하였습니다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3883617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기대수명의 증가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E1FC3B3-EA2E-4B24-A641-F4ECBE982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69" y="1623694"/>
            <a:ext cx="3708591" cy="179714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EF12621-7C1D-4F29-8075-52D2D238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69" y="3420836"/>
            <a:ext cx="4356324" cy="3422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982EB-30ED-4670-B155-71F0FF7D219E}"/>
              </a:ext>
            </a:extLst>
          </p:cNvPr>
          <p:cNvSpPr txBox="1"/>
          <p:nvPr/>
        </p:nvSpPr>
        <p:spPr>
          <a:xfrm>
            <a:off x="5232400" y="1760863"/>
            <a:ext cx="389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기대수명데이터를 불러오고 불러온 데이터를 하나로 합치는 과정</a:t>
            </a:r>
          </a:p>
        </p:txBody>
      </p:sp>
    </p:spTree>
    <p:extLst>
      <p:ext uri="{BB962C8B-B14F-4D97-AF65-F5344CB8AC3E}">
        <p14:creationId xmlns:p14="http://schemas.microsoft.com/office/powerpoint/2010/main" val="398669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기대수명의 증가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73398D1-8D3F-4C50-98B6-71814476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3" y="1687024"/>
            <a:ext cx="6083613" cy="4432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99286-1A79-4E89-B830-661DD6268B30}"/>
              </a:ext>
            </a:extLst>
          </p:cNvPr>
          <p:cNvSpPr txBox="1"/>
          <p:nvPr/>
        </p:nvSpPr>
        <p:spPr>
          <a:xfrm>
            <a:off x="6142382" y="2541923"/>
            <a:ext cx="344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행정구역이 서울시인 부분만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ADD71-CEBC-404F-852C-087033B353C6}"/>
              </a:ext>
            </a:extLst>
          </p:cNvPr>
          <p:cNvSpPr txBox="1"/>
          <p:nvPr/>
        </p:nvSpPr>
        <p:spPr>
          <a:xfrm>
            <a:off x="6142382" y="5177321"/>
            <a:ext cx="344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행정구역 열을 삭제</a:t>
            </a:r>
          </a:p>
        </p:txBody>
      </p:sp>
    </p:spTree>
    <p:extLst>
      <p:ext uri="{BB962C8B-B14F-4D97-AF65-F5344CB8AC3E}">
        <p14:creationId xmlns:p14="http://schemas.microsoft.com/office/powerpoint/2010/main" val="342277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기대수명의 증가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A9D1D11-90DD-4180-9C16-8CC89A2E7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83" y="1448714"/>
            <a:ext cx="6134415" cy="41594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5AB00-AD73-4AD9-9EAF-647B5498F097}"/>
              </a:ext>
            </a:extLst>
          </p:cNvPr>
          <p:cNvSpPr txBox="1"/>
          <p:nvPr/>
        </p:nvSpPr>
        <p:spPr>
          <a:xfrm>
            <a:off x="4957048" y="2085028"/>
            <a:ext cx="426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추출한 데이터프레임의 타입을 보면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object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타입이기 때문에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float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타입으로 변경한 것을 새로운 열에 추가</a:t>
            </a:r>
          </a:p>
        </p:txBody>
      </p:sp>
    </p:spTree>
    <p:extLst>
      <p:ext uri="{BB962C8B-B14F-4D97-AF65-F5344CB8AC3E}">
        <p14:creationId xmlns:p14="http://schemas.microsoft.com/office/powerpoint/2010/main" val="359157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기대수명의 증가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시각화 및 데이터 분석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문제에 대한 데이터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원인에 대한 데이터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981C693-60DC-4B15-AD7D-930F2FE5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9" y="1387158"/>
            <a:ext cx="6813900" cy="21718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CAE67B9-6FF7-4999-87AA-416360E2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9" y="3558970"/>
            <a:ext cx="4057859" cy="27941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590AEA-DC17-4F07-BA35-9C15F422E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66" y="3558970"/>
            <a:ext cx="4051508" cy="27179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A93E81-8CD6-41EF-96A4-7CD190BDFE53}"/>
              </a:ext>
            </a:extLst>
          </p:cNvPr>
          <p:cNvSpPr txBox="1"/>
          <p:nvPr/>
        </p:nvSpPr>
        <p:spPr>
          <a:xfrm>
            <a:off x="4957047" y="2085028"/>
            <a:ext cx="435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그전에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object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타입의 시리즈를 모두 삭제해주고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x=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년도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y=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기대수명 으로 그래프 출력</a:t>
            </a:r>
          </a:p>
        </p:txBody>
      </p:sp>
    </p:spTree>
    <p:extLst>
      <p:ext uri="{BB962C8B-B14F-4D97-AF65-F5344CB8AC3E}">
        <p14:creationId xmlns:p14="http://schemas.microsoft.com/office/powerpoint/2010/main" val="3027865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26894" y="3413072"/>
            <a:ext cx="614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04.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주요원인 도출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87072" y="3887015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현상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28" y="2314436"/>
            <a:ext cx="1593107" cy="11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6151" y="703532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주제선정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4812" y="1103642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점점 다가오는 초고령화 사회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주제선정 이유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34812" y="1565024"/>
            <a:ext cx="8393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윤고딕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B0600000101010101" charset="-127"/>
                <a:ea typeface="-윤고딕320" panose="020B0600000101010101" charset="-127"/>
              </a:rPr>
              <a:t>지금 우리나라는 이미 고령화 사회에 진입한 상태이고 </a:t>
            </a:r>
            <a:r>
              <a:rPr lang="en-US" altLang="ko-KR" sz="1600" dirty="0">
                <a:latin typeface="-윤고딕320" panose="020B0600000101010101" charset="-127"/>
                <a:ea typeface="-윤고딕320" panose="020B0600000101010101" charset="-127"/>
              </a:rPr>
              <a:t>10</a:t>
            </a:r>
            <a:r>
              <a:rPr lang="ko-KR" altLang="en-US" sz="1600" dirty="0">
                <a:latin typeface="-윤고딕320" panose="020B0600000101010101" charset="-127"/>
                <a:ea typeface="-윤고딕320" panose="020B0600000101010101" charset="-127"/>
              </a:rPr>
              <a:t>년만 지나도 초고령화 사회에 진입할 것이라는 예측들이 난무하고 있는 상태이다</a:t>
            </a:r>
            <a:r>
              <a:rPr lang="en-US" altLang="ko-KR" sz="1600" dirty="0">
                <a:latin typeface="-윤고딕320" panose="020B0600000101010101" charset="-127"/>
                <a:ea typeface="-윤고딕320" panose="020B0600000101010101" charset="-127"/>
              </a:rPr>
              <a:t>. </a:t>
            </a:r>
            <a:r>
              <a:rPr lang="ko-KR" altLang="en-US" sz="1600" dirty="0">
                <a:latin typeface="-윤고딕320" panose="020B0600000101010101" charset="-127"/>
                <a:ea typeface="-윤고딕320" panose="020B0600000101010101" charset="-127"/>
              </a:rPr>
              <a:t>이렇게 고령화 상태에 진입한 이유를 분석하고 그 주된 원인이 무엇인지 도출하여 그 원인에 대한 분석과 해결방안을 제시하는 것을 목적으로 삼고있다</a:t>
            </a:r>
            <a:r>
              <a:rPr lang="en-US" altLang="ko-KR" sz="1600" dirty="0">
                <a:latin typeface="-윤고딕320" panose="020B0600000101010101" charset="-127"/>
                <a:ea typeface="-윤고딕320" panose="020B0600000101010101" charset="-127"/>
              </a:rPr>
              <a:t>.</a:t>
            </a:r>
            <a:endParaRPr lang="ko-KR" altLang="en-US" sz="1600" dirty="0">
              <a:latin typeface="-윤고딕320" panose="020B0600000101010101" charset="-127"/>
              <a:ea typeface="-윤고딕320" panose="020B0600000101010101" charset="-127"/>
            </a:endParaRPr>
          </a:p>
          <a:p>
            <a:endParaRPr lang="ko-KR" altLang="en-US" sz="1600" dirty="0">
              <a:latin typeface="윤고딕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812" y="2888463"/>
            <a:ext cx="8393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우리나라는 이미 고령화 사회이다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② 몇 년 뒤에는 초고령화 사회에 진입하게 된다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③ 왜 고령화 사회에 들어오게 되었는가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④ 정말 몇 년 안에 초고령화 사회에 진입하게 되는가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⑤ 해결방안으로는 무엇이 있는가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06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04.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주요원인 도출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현상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주요원인 도출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원인의 원인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4DBC3-996B-4950-B929-88F81DD7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21" y="1348470"/>
            <a:ext cx="6563732" cy="2874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43BD8A-7C5F-4297-98C7-172CDA77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2" y="4665359"/>
            <a:ext cx="9599857" cy="4510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D267E7-9847-412D-B610-D2F91125F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87" y="321076"/>
            <a:ext cx="3212552" cy="37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6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522" y="64849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04.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주요원인 도출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4183" y="1048604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저출산 현상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주요원인 도출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30502" y="471739"/>
            <a:ext cx="367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원인의 원인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9874353-CF6B-43E0-B0F7-3731F3314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05" y="1387158"/>
            <a:ext cx="2492331" cy="24236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27DBF1-9E0A-4483-B75A-489428785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45" y="1393355"/>
            <a:ext cx="2439118" cy="2449498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7194936-835A-4A8B-962A-4606C2B82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98" y="3810806"/>
            <a:ext cx="2464039" cy="2458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D60828-C215-4263-84DC-73C427FA4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46" y="3840843"/>
            <a:ext cx="2439118" cy="24287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69C197-1D5B-4FC4-87AA-D6273178A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04" y="2693148"/>
            <a:ext cx="4248368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76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2027582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7916" y="298174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05.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출처 및 참고문헌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6EB25-EAFE-4A79-99AA-4D2B48913686}"/>
              </a:ext>
            </a:extLst>
          </p:cNvPr>
          <p:cNvSpPr txBox="1"/>
          <p:nvPr/>
        </p:nvSpPr>
        <p:spPr>
          <a:xfrm>
            <a:off x="1107916" y="1821042"/>
            <a:ext cx="86033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http://www.hani.co.kr/arti/economy/economy_general/859471.html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https://namu.wiki/w/%EA%B3%A0%EB%A0%B9%ED%99%94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http://baby.donga.com/2019-10-10-born-and-raise-receipt/02_statistics/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④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hlinkClick r:id="rId2"/>
              </a:rPr>
              <a:t>http://kostat.go.kr/wnsearch/search.jsp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⑤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https://www.yna.co.kr/view/AKR20180302086300017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⑥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https://www.korea.kr/special/policyCurationView.do?newsId=148867671</a:t>
            </a:r>
          </a:p>
        </p:txBody>
      </p:sp>
    </p:spTree>
    <p:extLst>
      <p:ext uri="{BB962C8B-B14F-4D97-AF65-F5344CB8AC3E}">
        <p14:creationId xmlns:p14="http://schemas.microsoft.com/office/powerpoint/2010/main" val="42248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1" t="32332" r="11681" b="44769"/>
          <a:stretch/>
        </p:blipFill>
        <p:spPr>
          <a:xfrm>
            <a:off x="3309730" y="2236304"/>
            <a:ext cx="5575854" cy="157038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99791" y="2236304"/>
            <a:ext cx="5595731" cy="1570383"/>
          </a:xfrm>
          <a:prstGeom prst="roundRect">
            <a:avLst/>
          </a:prstGeom>
          <a:solidFill>
            <a:schemeClr val="bg2">
              <a:alpha val="12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3765" y="2767030"/>
            <a:ext cx="3826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Thank you :)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9282" y="3806687"/>
            <a:ext cx="2425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 made by_ 1726111 </a:t>
            </a:r>
            <a:r>
              <a:rPr lang="ko-KR" altLang="en-US" sz="12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한상현</a:t>
            </a:r>
            <a:endParaRPr lang="en-US" altLang="ko-KR" sz="1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26894" y="3413072"/>
            <a:ext cx="614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02.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 소개 및 적합성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87072" y="3887015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고령화 현상과 원인에 대한 데이터 분석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28" y="2314436"/>
            <a:ext cx="1593107" cy="11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90226" y="-839181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6151" y="703532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주제소개 및 적합성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4812" y="1103642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주제소개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주제설명 및 적합성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55898A-E6B1-459F-AC2D-B1FC725C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43" y="2354543"/>
            <a:ext cx="2642489" cy="19013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BE9229-38C6-41F4-B3ED-164B17192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44" y="4351352"/>
            <a:ext cx="2642488" cy="2020180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4FFEABB4-F60F-4ED2-9153-BB2A58522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13" y="2413000"/>
            <a:ext cx="2007460" cy="3958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9D8D53-4E97-4BE3-8CF4-6DD508469A59}"/>
              </a:ext>
            </a:extLst>
          </p:cNvPr>
          <p:cNvSpPr txBox="1"/>
          <p:nvPr/>
        </p:nvSpPr>
        <p:spPr>
          <a:xfrm>
            <a:off x="1734812" y="1565024"/>
            <a:ext cx="839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고령화현상이란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인구의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7%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이상이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65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 이상 인구들로 구성되어 있는 현상이고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14%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이상이 되면 고령사회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20%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이상이 되면 초고령화 사회라고 말하고 있다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66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90226" y="-839181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6151" y="703532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주제소개 및 적합성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4812" y="1103642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주제소개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주제설명 및 적합성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65304" y="3344126"/>
            <a:ext cx="446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고령인구 비율 증가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② 고령화 사회의 진입 원인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③ 의료수준의 발전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④ 출산율의 감소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2369609"/>
            <a:ext cx="4676364" cy="3764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D4896-1B00-4EC6-8DCD-1906A3873E13}"/>
              </a:ext>
            </a:extLst>
          </p:cNvPr>
          <p:cNvSpPr txBox="1"/>
          <p:nvPr/>
        </p:nvSpPr>
        <p:spPr>
          <a:xfrm>
            <a:off x="1734812" y="1565024"/>
            <a:ext cx="8393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원인분석을 위한 데이터의 종류</a:t>
            </a:r>
          </a:p>
        </p:txBody>
      </p:sp>
    </p:spTree>
    <p:extLst>
      <p:ext uri="{BB962C8B-B14F-4D97-AF65-F5344CB8AC3E}">
        <p14:creationId xmlns:p14="http://schemas.microsoft.com/office/powerpoint/2010/main" val="294275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6151" y="703532"/>
            <a:ext cx="614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주제설명 및 적합성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4812" y="1103642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적합성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53530" y="342901"/>
            <a:ext cx="59636" cy="6211956"/>
          </a:xfrm>
          <a:prstGeom prst="roundRect">
            <a:avLst>
              <a:gd name="adj" fmla="val 50000"/>
            </a:avLst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10993186" y="461660"/>
            <a:ext cx="153039" cy="104362"/>
          </a:xfrm>
          <a:prstGeom prst="triangle">
            <a:avLst/>
          </a:prstGeom>
          <a:solidFill>
            <a:srgbClr val="56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2618" y="610239"/>
            <a:ext cx="369332" cy="39060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주제설명 및 적합성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62183" y="352840"/>
            <a:ext cx="45719" cy="140802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91C326-FE05-483F-AEC6-1EABE873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1" y="1503752"/>
            <a:ext cx="4145434" cy="21903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E9DAAA-A617-453A-B156-EE0460959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63" y="937594"/>
            <a:ext cx="4217489" cy="325136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9BF7644-0DA9-48E6-A9F8-806FA45F2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15" y="3755671"/>
            <a:ext cx="4000706" cy="958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9466FB-9F8D-4478-B1BD-5937C07B863D}"/>
              </a:ext>
            </a:extLst>
          </p:cNvPr>
          <p:cNvSpPr txBox="1"/>
          <p:nvPr/>
        </p:nvSpPr>
        <p:spPr>
          <a:xfrm>
            <a:off x="2030617" y="4841705"/>
            <a:ext cx="31165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통계적인 데이터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 가공할 수 있는 데이터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 변화하는 데이터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8E9B53-CA25-4BE2-8E2A-86893F33C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2" y="4308170"/>
            <a:ext cx="3352310" cy="23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4582" y="-844825"/>
            <a:ext cx="10515601" cy="8587408"/>
          </a:xfrm>
          <a:prstGeom prst="roundRect">
            <a:avLst>
              <a:gd name="adj" fmla="val 6953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26894" y="3413072"/>
            <a:ext cx="614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시각화 및 데이터 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87072" y="3887015"/>
            <a:ext cx="382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Pandas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와 </a:t>
            </a:r>
            <a:r>
              <a:rPr lang="en-US" altLang="ko-KR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numpy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이용한 데이터 다루기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28" y="2314436"/>
            <a:ext cx="1593107" cy="11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2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1507</Words>
  <Application>Microsoft Office PowerPoint</Application>
  <PresentationFormat>와이드스크린</PresentationFormat>
  <Paragraphs>262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윤고딕</vt:lpstr>
      <vt:lpstr>윤고딕320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한 상현</cp:lastModifiedBy>
  <cp:revision>69</cp:revision>
  <dcterms:created xsi:type="dcterms:W3CDTF">2020-11-24T16:54:53Z</dcterms:created>
  <dcterms:modified xsi:type="dcterms:W3CDTF">2020-11-26T11:14:26Z</dcterms:modified>
</cp:coreProperties>
</file>